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9" r:id="rId3"/>
    <p:sldId id="260" r:id="rId4"/>
    <p:sldId id="264" r:id="rId5"/>
    <p:sldId id="268" r:id="rId6"/>
    <p:sldId id="261" r:id="rId7"/>
    <p:sldId id="263" r:id="rId8"/>
    <p:sldId id="265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9" autoAdjust="0"/>
    <p:restoredTop sz="94622" autoAdjust="0"/>
  </p:normalViewPr>
  <p:slideViewPr>
    <p:cSldViewPr snapToGrid="0">
      <p:cViewPr varScale="1">
        <p:scale>
          <a:sx n="51" d="100"/>
          <a:sy n="51" d="100"/>
        </p:scale>
        <p:origin x="7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46EE9AD-3568-487C-A30E-92D08E3DFFD4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C6A63DF-63E4-43D6-8EC1-DA0CD17DC492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10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0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12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2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83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32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40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17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115709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97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dirty="0" err="1"/>
              <a:t>gl_DrawBuffer</a:t>
            </a:r>
            <a:r>
              <a:rPr lang="de-DE" dirty="0"/>
              <a:t>(GL_NONE))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6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en-US" dirty="0">
                <a:latin typeface="Arial" panose="020B0604020202020204" pitchFamily="34" charset="0"/>
              </a:rPr>
              <a:t>Tiefenpuffer darf nicht beschrieben</a:t>
            </a:r>
            <a:r>
              <a:rPr lang="de-DE" altLang="en-US" baseline="0" dirty="0">
                <a:latin typeface="Arial" panose="020B0604020202020204" pitchFamily="34" charset="0"/>
              </a:rPr>
              <a:t> werden bei </a:t>
            </a:r>
            <a:r>
              <a:rPr lang="de-DE" altLang="en-US" baseline="0" dirty="0" err="1">
                <a:latin typeface="Arial" panose="020B0604020202020204" pitchFamily="34" charset="0"/>
              </a:rPr>
              <a:t>Occlusion</a:t>
            </a:r>
            <a:r>
              <a:rPr lang="de-DE" altLang="en-US" baseline="0" dirty="0">
                <a:latin typeface="Arial" panose="020B0604020202020204" pitchFamily="34" charset="0"/>
              </a:rPr>
              <a:t> </a:t>
            </a:r>
            <a:r>
              <a:rPr lang="de-DE" altLang="en-US" baseline="0" dirty="0" err="1">
                <a:latin typeface="Arial" panose="020B0604020202020204" pitchFamily="34" charset="0"/>
              </a:rPr>
              <a:t>Queries</a:t>
            </a:r>
            <a:r>
              <a:rPr lang="de-DE" altLang="en-US" baseline="0" dirty="0">
                <a:latin typeface="Arial" panose="020B0604020202020204" pitchFamily="34" charset="0"/>
              </a:rPr>
              <a:t>! </a:t>
            </a:r>
          </a:p>
          <a:p>
            <a:pPr eaLnBrk="1" hangingPunct="1"/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(GL_FALSE) vor </a:t>
            </a:r>
            <a:r>
              <a:rPr lang="de-DE" altLang="en-US" baseline="0" dirty="0" err="1">
                <a:latin typeface="Arial" panose="020B0604020202020204" pitchFamily="34" charset="0"/>
              </a:rPr>
              <a:t>QueryStart</a:t>
            </a:r>
            <a:r>
              <a:rPr lang="de-DE" altLang="en-US" baseline="0" dirty="0">
                <a:latin typeface="Arial" panose="020B0604020202020204" pitchFamily="34" charset="0"/>
              </a:rPr>
              <a:t> und </a:t>
            </a:r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(GL_TRUE) danach</a:t>
            </a:r>
          </a:p>
          <a:p>
            <a:pPr eaLnBrk="1" hangingPunct="1"/>
            <a:endParaRPr lang="de-DE" altLang="en-US" baseline="0" dirty="0">
              <a:latin typeface="Arial" panose="020B06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GL_ANY_SAMPLES_PASSED</a:t>
            </a: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GL_SAMPLES_PASSED nicht verwendbar, sehr langsam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9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81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A6BE-46A7-4075-BE39-45746E93D4C4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86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A378-6868-4F66-A352-A06E74F640E2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6F17A-3478-417D-9771-3007E6408590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86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136F3-F489-4CBD-8600-F3AE8F02AAF7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EF55-44B5-4FCE-B033-69B8EEF9EF17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7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8B42-5A9E-4B6F-BFB7-6247F4BD5012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6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C680A-AB68-4DBC-B124-B1D74A19B702}" type="datetime1">
              <a:rPr lang="de-DE" smtClean="0"/>
              <a:t>05.04.2019</a:t>
            </a:fld>
            <a:endParaRPr lang="de-DE"/>
          </a:p>
        </p:txBody>
      </p:sp>
      <p:sp>
        <p:nvSpPr>
          <p:cNvPr id="8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2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71514-2173-4715-B399-B388F96C2081}" type="datetime1">
              <a:rPr lang="de-DE" smtClean="0"/>
              <a:t>05.04.2019</a:t>
            </a:fld>
            <a:endParaRPr lang="de-DE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B58-A1F0-44E5-B9FD-A73BA98722E9}" type="datetime1">
              <a:rPr lang="de-DE" smtClean="0"/>
              <a:t>05.04.2019</a:t>
            </a:fld>
            <a:endParaRPr lang="de-DE"/>
          </a:p>
        </p:txBody>
      </p:sp>
      <p:sp>
        <p:nvSpPr>
          <p:cNvPr id="3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48466-7311-40CF-90C7-3AA23CEEA1F3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1A8-70E1-4880-B97C-860D5B62A8C5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5871844F-7B07-42D3-A60F-C405F51ABD53}" type="datetime1">
              <a:rPr lang="de-DE" smtClean="0"/>
              <a:t>05.04.2019</a:t>
            </a:fld>
            <a:endParaRPr lang="de-DE"/>
          </a:p>
        </p:txBody>
      </p:sp>
      <p:sp>
        <p:nvSpPr>
          <p:cNvPr id="1077" name="Rectangle 5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70" descr="Folie_US10_R1na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/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xfrm>
            <a:off x="790575" y="6478588"/>
            <a:ext cx="3846513" cy="361950"/>
          </a:xfrm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Beschleunigung des 3D-Renderings großer Datenmengen und komplexer Szenen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Dominik Sellenthin	</a:t>
            </a:r>
            <a:r>
              <a:rPr lang="de-DE" altLang="en-US" sz="1800" dirty="0" err="1">
                <a:solidFill>
                  <a:srgbClr val="808080"/>
                </a:solidFill>
              </a:rPr>
              <a:t>Chrisitian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Stegmaier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 eaLnBrk="1" hangingPunct="1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602000"/>
            <a:ext cx="4680000" cy="2884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00" y="4479440"/>
            <a:ext cx="7920000" cy="1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F0BAB5-06AD-41B6-A708-8A4E56A3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6" y="4494195"/>
            <a:ext cx="6796979" cy="16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0" y="4486470"/>
            <a:ext cx="8280000" cy="1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4EF26FD-C880-4545-8DBB-B1532EA33D68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</a:t>
            </a:r>
            <a:r>
              <a:rPr lang="de-DE" altLang="de-DE" sz="2200">
                <a:solidFill>
                  <a:srgbClr val="1F3A45"/>
                </a:solidFill>
                <a:ea typeface="ＭＳ Ｐゴシック" panose="020B0600070205080204" pitchFamily="34" charset="-128"/>
              </a:rPr>
              <a:t>Performance CPU 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vs. GPU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88" y="1602000"/>
            <a:ext cx="4680000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1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Mesa 3D ermöglicht eine zur GPU parallele OC Methode auf der CPU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Qualität von OOC ist gut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Performance ist sehr schlecht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Hauptgrund: </a:t>
            </a:r>
            <a:r>
              <a:rPr lang="de-DE" altLang="de-DE" sz="1600" dirty="0" err="1">
                <a:solidFill>
                  <a:srgbClr val="808080"/>
                </a:solidFill>
              </a:rPr>
              <a:t>Occlusion</a:t>
            </a:r>
            <a:r>
              <a:rPr lang="de-DE" altLang="de-DE" sz="1600" dirty="0">
                <a:solidFill>
                  <a:srgbClr val="808080"/>
                </a:solidFill>
              </a:rPr>
              <a:t> </a:t>
            </a:r>
            <a:r>
              <a:rPr lang="de-DE" altLang="de-DE" sz="1600" dirty="0" err="1">
                <a:solidFill>
                  <a:srgbClr val="808080"/>
                </a:solidFill>
              </a:rPr>
              <a:t>Queries</a:t>
            </a:r>
            <a:endParaRPr lang="de-DE" altLang="de-DE" sz="16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39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1800" dirty="0">
                <a:solidFill>
                  <a:srgbClr val="808080"/>
                </a:solidFill>
              </a:rPr>
              <a:t>Bisher: Je Objekt eine </a:t>
            </a:r>
            <a:r>
              <a:rPr lang="de-DE" altLang="de-DE" sz="1800" dirty="0" err="1">
                <a:solidFill>
                  <a:srgbClr val="808080"/>
                </a:solidFill>
              </a:rPr>
              <a:t>Occlusion</a:t>
            </a:r>
            <a:r>
              <a:rPr lang="de-DE" altLang="de-DE" sz="1800" dirty="0">
                <a:solidFill>
                  <a:srgbClr val="808080"/>
                </a:solidFill>
              </a:rPr>
              <a:t> Query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schlechte Performance</a:t>
            </a:r>
          </a:p>
          <a:p>
            <a:r>
              <a:rPr lang="de-DE" altLang="de-DE" sz="1800" dirty="0">
                <a:solidFill>
                  <a:srgbClr val="808080"/>
                </a:solidFill>
              </a:rPr>
              <a:t>Ansatz: Eine </a:t>
            </a:r>
            <a:r>
              <a:rPr lang="de-DE" altLang="de-DE" sz="1800" dirty="0" err="1">
                <a:solidFill>
                  <a:srgbClr val="808080"/>
                </a:solidFill>
              </a:rPr>
              <a:t>Occlusion</a:t>
            </a:r>
            <a:r>
              <a:rPr lang="de-DE" altLang="de-DE" sz="1800" dirty="0">
                <a:solidFill>
                  <a:srgbClr val="808080"/>
                </a:solidFill>
              </a:rPr>
              <a:t> Query für mehrere Objekte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Anzahl der </a:t>
            </a:r>
            <a:r>
              <a:rPr lang="de-DE" altLang="de-DE" sz="1600" dirty="0" err="1">
                <a:solidFill>
                  <a:srgbClr val="808080"/>
                </a:solidFill>
              </a:rPr>
              <a:t>Queries</a:t>
            </a:r>
            <a:r>
              <a:rPr lang="de-DE" altLang="de-DE" sz="1600" dirty="0">
                <a:solidFill>
                  <a:srgbClr val="808080"/>
                </a:solidFill>
              </a:rPr>
              <a:t> wird verringert</a:t>
            </a:r>
          </a:p>
          <a:p>
            <a:endParaRPr lang="de-DE" altLang="de-DE" sz="1800" dirty="0">
              <a:solidFill>
                <a:srgbClr val="808080"/>
              </a:solidFill>
            </a:endParaRPr>
          </a:p>
          <a:p>
            <a:pPr marL="0" indent="0">
              <a:buNone/>
            </a:pPr>
            <a:r>
              <a:rPr lang="de-DE" altLang="de-DE" sz="1800" dirty="0">
                <a:solidFill>
                  <a:srgbClr val="808080"/>
                </a:solidFill>
              </a:rPr>
              <a:t>1) </a:t>
            </a:r>
            <a:r>
              <a:rPr lang="de-DE" altLang="de-DE" sz="1800" dirty="0" err="1">
                <a:solidFill>
                  <a:srgbClr val="808080"/>
                </a:solidFill>
              </a:rPr>
              <a:t>Occludees</a:t>
            </a:r>
            <a:r>
              <a:rPr lang="de-DE" altLang="de-DE" sz="1800" dirty="0">
                <a:solidFill>
                  <a:srgbClr val="808080"/>
                </a:solidFill>
              </a:rPr>
              <a:t> zusammenfassen</a:t>
            </a:r>
          </a:p>
          <a:p>
            <a:pPr marL="0" indent="0">
              <a:buNone/>
            </a:pPr>
            <a:r>
              <a:rPr lang="de-DE" altLang="de-DE" sz="1800" dirty="0">
                <a:solidFill>
                  <a:srgbClr val="808080"/>
                </a:solidFill>
              </a:rPr>
              <a:t>2) Ist ein </a:t>
            </a:r>
            <a:r>
              <a:rPr lang="de-DE" altLang="de-DE" sz="1800" dirty="0" err="1">
                <a:solidFill>
                  <a:srgbClr val="808080"/>
                </a:solidFill>
              </a:rPr>
              <a:t>Occludee</a:t>
            </a:r>
            <a:r>
              <a:rPr lang="de-DE" altLang="de-DE" sz="1800" dirty="0">
                <a:solidFill>
                  <a:srgbClr val="808080"/>
                </a:solidFill>
              </a:rPr>
              <a:t> sichtbar, wird das ganze Paket gerendert</a:t>
            </a:r>
          </a:p>
          <a:p>
            <a:endParaRPr lang="de-DE" altLang="de-DE" sz="1800" dirty="0">
              <a:solidFill>
                <a:srgbClr val="808080"/>
              </a:solidFill>
            </a:endParaRPr>
          </a:p>
          <a:p>
            <a:r>
              <a:rPr lang="de-DE" altLang="de-DE" sz="1800" dirty="0">
                <a:solidFill>
                  <a:srgbClr val="808080"/>
                </a:solidFill>
              </a:rPr>
              <a:t>Für gute Ergebnisse müssen die Pakete sinnvoll gewählt werden</a:t>
            </a:r>
          </a:p>
          <a:p>
            <a:r>
              <a:rPr lang="de-DE" altLang="de-DE" sz="1800" dirty="0">
                <a:solidFill>
                  <a:srgbClr val="808080"/>
                </a:solidFill>
              </a:rPr>
              <a:t>Sinnvoll = nah beieinander</a:t>
            </a:r>
          </a:p>
        </p:txBody>
      </p:sp>
    </p:spTree>
    <p:extLst>
      <p:ext uri="{BB962C8B-B14F-4D97-AF65-F5344CB8AC3E}">
        <p14:creationId xmlns:p14="http://schemas.microsoft.com/office/powerpoint/2010/main" val="317305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200" dirty="0"/>
              <a:t>[1] J. Bittner, M. Wimmer, H. </a:t>
            </a:r>
            <a:r>
              <a:rPr lang="de-DE" sz="1200" dirty="0" err="1"/>
              <a:t>Piringer</a:t>
            </a:r>
            <a:r>
              <a:rPr lang="de-DE" sz="1200" dirty="0"/>
              <a:t>, and W. </a:t>
            </a:r>
            <a:r>
              <a:rPr lang="de-DE" sz="1200" dirty="0" err="1"/>
              <a:t>Purgathofer</a:t>
            </a:r>
            <a:r>
              <a:rPr lang="de-DE" sz="1200" dirty="0"/>
              <a:t>. </a:t>
            </a:r>
            <a:r>
              <a:rPr lang="de-DE" sz="1200" dirty="0" err="1"/>
              <a:t>Coherent</a:t>
            </a:r>
            <a:r>
              <a:rPr lang="de-DE" sz="1200" dirty="0"/>
              <a:t> </a:t>
            </a:r>
            <a:r>
              <a:rPr lang="de-DE" sz="1200" dirty="0" err="1"/>
              <a:t>hierarchical</a:t>
            </a:r>
            <a:r>
              <a:rPr lang="de-DE" sz="1200" dirty="0"/>
              <a:t> </a:t>
            </a:r>
            <a:r>
              <a:rPr lang="en-US" sz="1200" dirty="0"/>
              <a:t>culling: Hardware occlusion queries made useful. In Computer </a:t>
            </a:r>
            <a:r>
              <a:rPr lang="de-DE" sz="1200" dirty="0"/>
              <a:t>Graphics Forum, </a:t>
            </a:r>
            <a:r>
              <a:rPr lang="de-DE" sz="1200" dirty="0" err="1"/>
              <a:t>volume</a:t>
            </a:r>
            <a:r>
              <a:rPr lang="de-DE" sz="1200" dirty="0"/>
              <a:t> 23, </a:t>
            </a:r>
            <a:r>
              <a:rPr lang="de-DE" sz="1200" dirty="0" err="1"/>
              <a:t>pages</a:t>
            </a:r>
            <a:r>
              <a:rPr lang="de-DE" sz="1200" dirty="0"/>
              <a:t> 615–624. Wiley Online Library, 2004.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[2] C. </a:t>
            </a:r>
            <a:r>
              <a:rPr lang="de-DE" sz="1200" dirty="0" err="1"/>
              <a:t>Chandrasekaran</a:t>
            </a:r>
            <a:r>
              <a:rPr lang="de-DE" sz="1200" dirty="0"/>
              <a:t>, D. </a:t>
            </a:r>
            <a:r>
              <a:rPr lang="de-DE" sz="1200" dirty="0" err="1"/>
              <a:t>Mcnabb</a:t>
            </a:r>
            <a:r>
              <a:rPr lang="de-DE" sz="1200" dirty="0"/>
              <a:t>, K. Kiefer, M. </a:t>
            </a:r>
            <a:r>
              <a:rPr lang="de-DE" sz="1200" dirty="0" err="1"/>
              <a:t>Fauconneau</a:t>
            </a:r>
            <a:r>
              <a:rPr lang="de-DE" sz="1200" dirty="0"/>
              <a:t>, and F. Giesen. Software </a:t>
            </a:r>
            <a:r>
              <a:rPr lang="de-DE" sz="1200" dirty="0" err="1"/>
              <a:t>occlusion</a:t>
            </a:r>
            <a:r>
              <a:rPr lang="de-DE" sz="1200" dirty="0"/>
              <a:t> </a:t>
            </a:r>
            <a:r>
              <a:rPr lang="de-DE" sz="1200" dirty="0" err="1"/>
              <a:t>culling</a:t>
            </a:r>
            <a:r>
              <a:rPr lang="de-DE" sz="1200" dirty="0"/>
              <a:t>. </a:t>
            </a:r>
            <a:r>
              <a:rPr lang="de-DE" sz="1200" dirty="0">
                <a:hlinkClick r:id="rId3"/>
              </a:rPr>
              <a:t>https://software.intel.com/en-us/articles/software-occlusion-culling</a:t>
            </a:r>
            <a:r>
              <a:rPr lang="de-DE" sz="1200" dirty="0"/>
              <a:t>, 2013-2016.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[3] </a:t>
            </a:r>
            <a:r>
              <a:rPr lang="en-US" sz="1200" dirty="0"/>
              <a:t>D. Cohen-Or, Y. L. </a:t>
            </a:r>
            <a:r>
              <a:rPr lang="en-US" sz="1200" dirty="0" err="1"/>
              <a:t>Chrysanthou</a:t>
            </a:r>
            <a:r>
              <a:rPr lang="en-US" sz="1200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[4] </a:t>
            </a:r>
            <a:r>
              <a:rPr lang="en-US" sz="1200" dirty="0"/>
              <a:t>N. Greene, M. </a:t>
            </a:r>
            <a:r>
              <a:rPr lang="en-US" sz="1200" dirty="0" err="1"/>
              <a:t>Kass</a:t>
            </a:r>
            <a:r>
              <a:rPr lang="en-US" sz="1200" dirty="0"/>
              <a:t>, and G. Miller. Hierarchical </a:t>
            </a:r>
            <a:r>
              <a:rPr lang="en-US" sz="1200" dirty="0" err="1"/>
              <a:t>z-buffer</a:t>
            </a:r>
            <a:r>
              <a:rPr lang="en-US" sz="1200" dirty="0"/>
              <a:t> visibility. In Proceedings of the 20th annual conference on Computer graphics and interactive </a:t>
            </a:r>
            <a:r>
              <a:rPr lang="fr-FR" sz="1200" dirty="0"/>
              <a:t>techniques, pages 231–238. ACM, 1993.</a:t>
            </a:r>
          </a:p>
          <a:p>
            <a:endParaRPr lang="fr-FR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[5] J. </a:t>
            </a:r>
            <a:r>
              <a:rPr lang="de-DE" sz="1200" dirty="0" err="1"/>
              <a:t>Hasselgren</a:t>
            </a:r>
            <a:r>
              <a:rPr lang="de-DE" sz="1200" dirty="0"/>
              <a:t>, M. Andersson, and T. </a:t>
            </a:r>
            <a:r>
              <a:rPr lang="de-DE" sz="1200" dirty="0" err="1"/>
              <a:t>Akenine</a:t>
            </a:r>
            <a:r>
              <a:rPr lang="de-DE" sz="1200" dirty="0"/>
              <a:t>-Möller. </a:t>
            </a:r>
            <a:r>
              <a:rPr lang="de-DE" sz="1200" dirty="0" err="1"/>
              <a:t>Masked</a:t>
            </a:r>
            <a:r>
              <a:rPr lang="de-DE" sz="1200" dirty="0"/>
              <a:t> Software </a:t>
            </a:r>
            <a:r>
              <a:rPr lang="en-US" sz="1200" dirty="0"/>
              <a:t>Occlusion Culling. In U. </a:t>
            </a:r>
            <a:r>
              <a:rPr lang="en-US" sz="1200" dirty="0" err="1"/>
              <a:t>Assarsson</a:t>
            </a:r>
            <a:r>
              <a:rPr lang="en-US" sz="1200" dirty="0"/>
              <a:t> and W. Hunt, editors, </a:t>
            </a:r>
            <a:r>
              <a:rPr lang="en-US" sz="1200" dirty="0" err="1"/>
              <a:t>Eurographics</a:t>
            </a:r>
            <a:r>
              <a:rPr lang="en-US" sz="1200" dirty="0"/>
              <a:t>/ACM SIGGRAPH Symposium on High Performance Graphics. The </a:t>
            </a:r>
            <a:r>
              <a:rPr lang="en-US" sz="1200" dirty="0" err="1"/>
              <a:t>Eurographics</a:t>
            </a:r>
            <a:r>
              <a:rPr lang="en-US" sz="1200" dirty="0"/>
              <a:t> </a:t>
            </a:r>
            <a:r>
              <a:rPr lang="de-DE" sz="1200" dirty="0" err="1"/>
              <a:t>Association</a:t>
            </a:r>
            <a:r>
              <a:rPr lang="de-DE" sz="1200" dirty="0"/>
              <a:t>, 2016.</a:t>
            </a:r>
            <a:endParaRPr lang="de-DE" altLang="de-DE" sz="12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0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de-DE" dirty="0"/>
            </a:br>
            <a:r>
              <a:rPr lang="de-DE" dirty="0"/>
              <a:t>TODO		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Doppeltes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queries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gut wie keine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performanceverbesserung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Mesa3d erwähnen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05.04.2019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18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Mehr dynamische Szenen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PSM schwierig zu verwenden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 </a:t>
            </a:r>
            <a:r>
              <a:rPr lang="de-DE" altLang="en-US" sz="1800" dirty="0" err="1">
                <a:solidFill>
                  <a:srgbClr val="808080"/>
                </a:solidFill>
                <a:sym typeface="Wingdings" panose="05000000000000000000" pitchFamily="2" charset="2"/>
              </a:rPr>
              <a:t>Occlusion</a:t>
            </a: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  <a:sym typeface="Wingdings" panose="05000000000000000000" pitchFamily="2" charset="2"/>
              </a:rPr>
              <a:t>Culling</a:t>
            </a:r>
            <a:endParaRPr lang="de-DE" altLang="en-US" sz="1800" dirty="0">
              <a:solidFill>
                <a:srgbClr val="808080"/>
              </a:solidFill>
              <a:sym typeface="Wingdings" panose="05000000000000000000" pitchFamily="2" charset="2"/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Finde Objekte, die nicht gerendert 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     werden sollen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Ungenutzte CPU</a:t>
            </a:r>
          </a:p>
          <a:p>
            <a:pPr>
              <a:buClr>
                <a:schemeClr val="bg2"/>
              </a:buClr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1" y="4220766"/>
            <a:ext cx="4056221" cy="2535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2" y="1685628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Intels Software </a:t>
            </a:r>
            <a:r>
              <a:rPr lang="de-DE" altLang="en-US" sz="1800" dirty="0" err="1">
                <a:solidFill>
                  <a:srgbClr val="808080"/>
                </a:solidFill>
              </a:rPr>
              <a:t>Occlusion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Culling</a:t>
            </a:r>
            <a:r>
              <a:rPr lang="de-DE" altLang="en-US" sz="1800" dirty="0">
                <a:solidFill>
                  <a:srgbClr val="808080"/>
                </a:solidFill>
              </a:rPr>
              <a:t> Framework</a:t>
            </a:r>
          </a:p>
          <a:p>
            <a:pPr>
              <a:buClr>
                <a:schemeClr val="bg2"/>
              </a:buClr>
            </a:pPr>
            <a:r>
              <a:rPr lang="de-DE" altLang="en-US" sz="1800" dirty="0" err="1">
                <a:solidFill>
                  <a:srgbClr val="808080"/>
                </a:solidFill>
              </a:rPr>
              <a:t>Scalar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SSE - Streaming SIMD Extension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AVX – </a:t>
            </a:r>
            <a:r>
              <a:rPr lang="de-DE" altLang="en-US" sz="1800" dirty="0" err="1">
                <a:solidFill>
                  <a:srgbClr val="808080"/>
                </a:solidFill>
              </a:rPr>
              <a:t>Advanced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Vector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Extensions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err="1">
                <a:solidFill>
                  <a:srgbClr val="808080"/>
                </a:solidFill>
              </a:rPr>
              <a:t>Masked</a:t>
            </a:r>
            <a:r>
              <a:rPr lang="de-DE" altLang="en-US" sz="1800" dirty="0">
                <a:solidFill>
                  <a:srgbClr val="808080"/>
                </a:solidFill>
              </a:rPr>
              <a:t> AVX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(Alle sowohl Single als auch </a:t>
            </a:r>
            <a:r>
              <a:rPr lang="de-DE" altLang="en-US" sz="1800" dirty="0" err="1">
                <a:solidFill>
                  <a:srgbClr val="808080"/>
                </a:solidFill>
              </a:rPr>
              <a:t>Multithreaded</a:t>
            </a:r>
            <a:r>
              <a:rPr lang="de-DE" altLang="en-US" sz="1800" dirty="0">
                <a:solidFill>
                  <a:srgbClr val="808080"/>
                </a:solidFill>
              </a:rPr>
              <a:t>)</a:t>
            </a: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AVX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Arbeitet mit abgewandeltem hierarchischem Z-</a:t>
            </a:r>
            <a:r>
              <a:rPr lang="de-DE" altLang="en-US" sz="1800" dirty="0" err="1">
                <a:solidFill>
                  <a:srgbClr val="808080"/>
                </a:solidFill>
              </a:rPr>
              <a:t>Buffer</a:t>
            </a:r>
            <a:r>
              <a:rPr lang="de-DE" altLang="en-US" sz="1800" dirty="0">
                <a:solidFill>
                  <a:srgbClr val="808080"/>
                </a:solidFill>
              </a:rPr>
              <a:t> (</a:t>
            </a:r>
            <a:r>
              <a:rPr lang="de-DE" altLang="en-US" sz="1800" dirty="0" err="1">
                <a:solidFill>
                  <a:srgbClr val="808080"/>
                </a:solidFill>
              </a:rPr>
              <a:t>HiZ</a:t>
            </a:r>
            <a:r>
              <a:rPr lang="de-DE" altLang="en-US" sz="1800" dirty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8 SIMD-</a:t>
            </a:r>
            <a:r>
              <a:rPr lang="de-DE" altLang="en-US" sz="1800" dirty="0" err="1">
                <a:solidFill>
                  <a:srgbClr val="808080"/>
                </a:solidFill>
              </a:rPr>
              <a:t>lanes</a:t>
            </a:r>
            <a:r>
              <a:rPr lang="de-DE" altLang="en-US" sz="1800" dirty="0">
                <a:solidFill>
                  <a:srgbClr val="808080"/>
                </a:solidFill>
              </a:rPr>
              <a:t> formen 32x8 Kachel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SIMD-</a:t>
            </a:r>
            <a:r>
              <a:rPr lang="de-DE" altLang="en-US" sz="1800" dirty="0" err="1">
                <a:solidFill>
                  <a:srgbClr val="808080"/>
                </a:solidFill>
              </a:rPr>
              <a:t>lane</a:t>
            </a:r>
            <a:r>
              <a:rPr lang="de-DE" altLang="en-US" sz="1800" dirty="0">
                <a:solidFill>
                  <a:srgbClr val="808080"/>
                </a:solidFill>
              </a:rPr>
              <a:t> als 8x4 Kachel</a:t>
            </a: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/>
          <p:cNvGrpSpPr/>
          <p:nvPr/>
        </p:nvGrpSpPr>
        <p:grpSpPr>
          <a:xfrm>
            <a:off x="2546349" y="4199182"/>
            <a:ext cx="4838700" cy="2011088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Software </a:t>
              </a:r>
              <a:r>
                <a:rPr lang="de-DE" sz="1100" dirty="0" err="1">
                  <a:latin typeface="+mn-lt"/>
                </a:rPr>
                <a:t>Occlusion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err="1">
                  <a:latin typeface="+mn-lt"/>
                </a:rPr>
                <a:t>Culling</a:t>
              </a:r>
              <a:r>
                <a:rPr lang="de-DE" sz="1100" dirty="0">
                  <a:latin typeface="+mn-lt"/>
                </a:rPr>
                <a:t> [1]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Voraussetzung: Unterteilung </a:t>
            </a:r>
            <a:r>
              <a:rPr lang="de-DE" dirty="0" err="1"/>
              <a:t>Occluder</a:t>
            </a:r>
            <a:r>
              <a:rPr lang="de-DE" dirty="0"/>
              <a:t>/</a:t>
            </a:r>
            <a:r>
              <a:rPr lang="de-DE" dirty="0" err="1"/>
              <a:t>Occludee</a:t>
            </a:r>
            <a:endParaRPr lang="de-DE" dirty="0"/>
          </a:p>
          <a:p>
            <a:pPr marL="400050" indent="-342900"/>
            <a:r>
              <a:rPr lang="de-DE" dirty="0"/>
              <a:t>Ablauf:</a:t>
            </a:r>
          </a:p>
          <a:p>
            <a:pPr marL="795337" lvl="1" indent="-342900"/>
            <a:r>
              <a:rPr lang="de-DE" dirty="0" err="1"/>
              <a:t>Occluder</a:t>
            </a:r>
            <a:r>
              <a:rPr lang="de-DE" dirty="0"/>
              <a:t>:</a:t>
            </a:r>
          </a:p>
          <a:p>
            <a:pPr marL="1190625" lvl="2" indent="-342900"/>
            <a:r>
              <a:rPr lang="de-DE" dirty="0" err="1"/>
              <a:t>Frustum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  <a:p>
            <a:pPr marL="1190625" lvl="2" indent="-342900"/>
            <a:r>
              <a:rPr lang="de-DE" dirty="0"/>
              <a:t>Tiefenpuffer-</a:t>
            </a:r>
            <a:r>
              <a:rPr lang="de-DE" dirty="0" err="1"/>
              <a:t>Rasterisierung</a:t>
            </a:r>
            <a:endParaRPr lang="de-DE" dirty="0"/>
          </a:p>
          <a:p>
            <a:pPr marL="795337" lvl="1" indent="-342900"/>
            <a:r>
              <a:rPr lang="de-DE" dirty="0" err="1"/>
              <a:t>Occludee</a:t>
            </a:r>
            <a:r>
              <a:rPr lang="de-DE" dirty="0"/>
              <a:t>:</a:t>
            </a:r>
          </a:p>
          <a:p>
            <a:pPr marL="1190625" lvl="2" indent="-342900"/>
            <a:r>
              <a:rPr lang="de-DE" dirty="0" err="1"/>
              <a:t>Frustum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  <a:p>
            <a:pPr marL="1190625" lvl="2" indent="-342900"/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  <a:p>
            <a:pPr marL="795337" lvl="1" indent="-342900"/>
            <a:r>
              <a:rPr lang="de-DE" dirty="0"/>
              <a:t>Ergebnisweiterleitung an </a:t>
            </a:r>
            <a:r>
              <a:rPr lang="de-DE" dirty="0" err="1"/>
              <a:t>Renderroutine</a:t>
            </a:r>
            <a:endParaRPr lang="de-DE" dirty="0"/>
          </a:p>
          <a:p>
            <a:pPr marL="452437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77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5358" y="1726983"/>
            <a:ext cx="4516945" cy="3758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/>
          <p:cNvGrpSpPr/>
          <p:nvPr/>
        </p:nvGrpSpPr>
        <p:grpSpPr>
          <a:xfrm>
            <a:off x="5115465" y="2628742"/>
            <a:ext cx="4516946" cy="3183891"/>
            <a:chOff x="5115465" y="2628742"/>
            <a:chExt cx="4516946" cy="3183891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>
                  <a:solidFill>
                    <a:srgbClr val="808080"/>
                  </a:solidFill>
                </a:rPr>
                <a:t>Occludee</a:t>
              </a:r>
              <a:r>
                <a:rPr lang="de-DE" altLang="en-US" sz="1800" kern="0" dirty="0">
                  <a:solidFill>
                    <a:srgbClr val="808080"/>
                  </a:solidFill>
                </a:rPr>
                <a:t>, kleine Objekte		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98519" y="2628742"/>
            <a:ext cx="4516947" cy="3183890"/>
            <a:chOff x="598519" y="2628742"/>
            <a:chExt cx="4516947" cy="318389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800" kern="0" dirty="0">
                  <a:solidFill>
                    <a:srgbClr val="808080"/>
                  </a:solidFill>
                </a:rPr>
                <a:t>, große Objekte	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Tiefenpuffer-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Rasterisierung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pieren 6"/>
          <p:cNvGrpSpPr/>
          <p:nvPr/>
        </p:nvGrpSpPr>
        <p:grpSpPr>
          <a:xfrm>
            <a:off x="394970" y="3010060"/>
            <a:ext cx="9217657" cy="2880519"/>
            <a:chOff x="356871" y="2998868"/>
            <a:chExt cx="9217657" cy="288051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71" y="2998868"/>
              <a:ext cx="4608828" cy="2880518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698" y="2998868"/>
              <a:ext cx="4608830" cy="2880519"/>
            </a:xfrm>
            <a:prstGeom prst="rect">
              <a:avLst/>
            </a:prstGeom>
          </p:spPr>
        </p:pic>
      </p:grp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Renderingdurchlauf</a:t>
            </a:r>
            <a:r>
              <a:rPr lang="de-DE" dirty="0"/>
              <a:t> mit </a:t>
            </a:r>
            <a:r>
              <a:rPr lang="de-DE" dirty="0" err="1"/>
              <a:t>Occludermenge</a:t>
            </a:r>
            <a:endParaRPr lang="de-DE" dirty="0"/>
          </a:p>
          <a:p>
            <a:r>
              <a:rPr lang="de-DE" dirty="0"/>
              <a:t>Tiefenpuffer wird beschrieben</a:t>
            </a:r>
          </a:p>
          <a:p>
            <a:r>
              <a:rPr lang="de-DE" dirty="0"/>
              <a:t>Farbpuffer wird nicht beschrieben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2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Pro </a:t>
            </a:r>
            <a:r>
              <a:rPr lang="de-DE" altLang="en-US" sz="1800" dirty="0" err="1">
                <a:solidFill>
                  <a:srgbClr val="808080"/>
                </a:solidFill>
              </a:rPr>
              <a:t>Occludee</a:t>
            </a:r>
            <a:r>
              <a:rPr lang="de-DE" altLang="en-US" sz="1800" dirty="0">
                <a:solidFill>
                  <a:srgbClr val="808080"/>
                </a:solidFill>
              </a:rPr>
              <a:t> eine </a:t>
            </a:r>
            <a:r>
              <a:rPr lang="de-DE" altLang="en-US" sz="1800" dirty="0" err="1">
                <a:solidFill>
                  <a:srgbClr val="808080"/>
                </a:solidFill>
              </a:rPr>
              <a:t>Occlusion</a:t>
            </a:r>
            <a:r>
              <a:rPr lang="de-DE" altLang="en-US" sz="1800" dirty="0">
                <a:solidFill>
                  <a:srgbClr val="808080"/>
                </a:solidFill>
              </a:rPr>
              <a:t> Query (</a:t>
            </a:r>
            <a:r>
              <a:rPr lang="de-DE" altLang="en-US" sz="1800" dirty="0" err="1">
                <a:solidFill>
                  <a:srgbClr val="808080"/>
                </a:solidFill>
              </a:rPr>
              <a:t>glQuery</a:t>
            </a:r>
            <a:r>
              <a:rPr lang="de-DE" altLang="en-US" sz="1800" dirty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Starte alle </a:t>
            </a:r>
            <a:r>
              <a:rPr lang="de-DE" altLang="en-US" sz="1600" dirty="0" err="1">
                <a:solidFill>
                  <a:srgbClr val="808080"/>
                </a:solidFill>
              </a:rPr>
              <a:t>Queries</a:t>
            </a:r>
            <a:r>
              <a:rPr lang="de-DE" altLang="en-US" sz="1600" dirty="0">
                <a:solidFill>
                  <a:srgbClr val="808080"/>
                </a:solidFill>
              </a:rPr>
              <a:t> (</a:t>
            </a:r>
            <a:r>
              <a:rPr lang="de-DE" altLang="en-US" sz="1600" dirty="0" err="1">
                <a:solidFill>
                  <a:srgbClr val="808080"/>
                </a:solidFill>
              </a:rPr>
              <a:t>glBeginQuery</a:t>
            </a:r>
            <a:r>
              <a:rPr lang="de-DE" altLang="en-US" sz="1600" dirty="0">
                <a:solidFill>
                  <a:srgbClr val="808080"/>
                </a:solidFill>
              </a:rPr>
              <a:t>, </a:t>
            </a:r>
            <a:r>
              <a:rPr lang="de-DE" altLang="en-US" sz="1600" dirty="0" err="1">
                <a:solidFill>
                  <a:srgbClr val="808080"/>
                </a:solidFill>
              </a:rPr>
              <a:t>glDrawArrays</a:t>
            </a:r>
            <a:r>
              <a:rPr lang="de-DE" altLang="en-US" sz="1600" dirty="0">
                <a:solidFill>
                  <a:srgbClr val="808080"/>
                </a:solidFill>
              </a:rPr>
              <a:t>, </a:t>
            </a:r>
            <a:r>
              <a:rPr lang="de-DE" altLang="en-US" sz="1600" dirty="0" err="1">
                <a:solidFill>
                  <a:srgbClr val="808080"/>
                </a:solidFill>
              </a:rPr>
              <a:t>glEndQuery</a:t>
            </a:r>
            <a:r>
              <a:rPr lang="de-DE" altLang="en-US" sz="1600" dirty="0">
                <a:solidFill>
                  <a:srgbClr val="808080"/>
                </a:solidFill>
              </a:rPr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Hole Ergebnisse aller </a:t>
            </a:r>
            <a:r>
              <a:rPr lang="de-DE" altLang="en-US" sz="1600" dirty="0" err="1">
                <a:solidFill>
                  <a:srgbClr val="808080"/>
                </a:solidFill>
              </a:rPr>
              <a:t>Queries</a:t>
            </a:r>
            <a:endParaRPr lang="de-DE" altLang="en-US" sz="1600" dirty="0">
              <a:solidFill>
                <a:srgbClr val="808080"/>
              </a:solidFill>
            </a:endParaRP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Doppelte Anzahl </a:t>
            </a:r>
            <a:r>
              <a:rPr lang="de-DE" altLang="en-US" sz="1800" dirty="0" err="1">
                <a:solidFill>
                  <a:srgbClr val="808080"/>
                </a:solidFill>
              </a:rPr>
              <a:t>Queries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Einmal für vorherigen Frame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 keine Warteroutine  keine Wartezeiten</a:t>
            </a:r>
            <a:endParaRPr lang="de-DE" altLang="en-US" sz="1800" dirty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Zur Messung aller Ergebnisse dient das Intel SOC-Framework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Testszene: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115 </a:t>
            </a:r>
            <a:r>
              <a:rPr lang="de-DE" altLang="de-DE" sz="1600" dirty="0" err="1">
                <a:solidFill>
                  <a:srgbClr val="808080"/>
                </a:solidFill>
              </a:rPr>
              <a:t>Occluder</a:t>
            </a:r>
            <a:r>
              <a:rPr lang="de-DE" altLang="de-DE" sz="1600" dirty="0">
                <a:solidFill>
                  <a:srgbClr val="808080"/>
                </a:solidFill>
              </a:rPr>
              <a:t> 	=&gt; ~48.700 Dreiecke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27.025 </a:t>
            </a:r>
            <a:r>
              <a:rPr lang="de-DE" altLang="de-DE" sz="1600" dirty="0" err="1">
                <a:solidFill>
                  <a:srgbClr val="808080"/>
                </a:solidFill>
              </a:rPr>
              <a:t>Occludees</a:t>
            </a:r>
            <a:r>
              <a:rPr lang="de-DE" altLang="de-DE" sz="1600" dirty="0">
                <a:solidFill>
                  <a:srgbClr val="808080"/>
                </a:solidFill>
              </a:rPr>
              <a:t> 	=&gt; ~1.923.000 Dreiecke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Tiefenpuffer Auflösung: 1920x1080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Kamerafahrt über 100 Frames</a:t>
            </a:r>
          </a:p>
        </p:txBody>
      </p:sp>
    </p:spTree>
    <p:extLst>
      <p:ext uri="{BB962C8B-B14F-4D97-AF65-F5344CB8AC3E}">
        <p14:creationId xmlns:p14="http://schemas.microsoft.com/office/powerpoint/2010/main" val="3309355788"/>
      </p:ext>
    </p:extLst>
  </p:cSld>
  <p:clrMapOvr>
    <a:masterClrMapping/>
  </p:clrMapOvr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718</Words>
  <Application>Microsoft Office PowerPoint</Application>
  <PresentationFormat>Benutzerdefiniert</PresentationFormat>
  <Paragraphs>152</Paragraphs>
  <Slides>18</Slides>
  <Notes>17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Wingdings</vt:lpstr>
      <vt:lpstr>Ppt-Vorlage-NATIONAL-</vt:lpstr>
      <vt:lpstr>Acrobat Document</vt:lpstr>
      <vt:lpstr>OpenGL-basiertes Software Occlusion Culling zur Beschleunigung des 3D-Renderings großer Datenmengen und komplexer Szenen</vt:lpstr>
      <vt:lpstr>Motivation</vt:lpstr>
      <vt:lpstr>Related Work</vt:lpstr>
      <vt:lpstr>Masked AVX Occlusion Culling</vt:lpstr>
      <vt:lpstr>Occlusion Culling</vt:lpstr>
      <vt:lpstr>Occlusion Culling</vt:lpstr>
      <vt:lpstr>Tiefenpuffer-Rasterisierung</vt:lpstr>
      <vt:lpstr>Occlusion Queries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Ergebnisse: Performance CPU vs. GPU</vt:lpstr>
      <vt:lpstr>Fazit</vt:lpstr>
      <vt:lpstr>Future Work: Occludee Pakete</vt:lpstr>
      <vt:lpstr>Literatur</vt:lpstr>
      <vt:lpstr> TODO  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Dominik Sellenthin</dc:creator>
  <cp:lastModifiedBy>Christian Stegmaier</cp:lastModifiedBy>
  <cp:revision>32</cp:revision>
  <dcterms:created xsi:type="dcterms:W3CDTF">2019-04-05T09:01:03Z</dcterms:created>
  <dcterms:modified xsi:type="dcterms:W3CDTF">2019-04-05T12:19:49Z</dcterms:modified>
</cp:coreProperties>
</file>